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51"/>
  </p:notesMasterIdLst>
  <p:handoutMasterIdLst>
    <p:handoutMasterId r:id="rId152"/>
  </p:handoutMasterIdLst>
  <p:sldIdLst>
    <p:sldId id="418" r:id="rId3"/>
    <p:sldId id="258" r:id="rId4"/>
    <p:sldId id="443" r:id="rId5"/>
    <p:sldId id="690" r:id="rId6"/>
    <p:sldId id="691" r:id="rId7"/>
    <p:sldId id="601" r:id="rId8"/>
    <p:sldId id="602" r:id="rId9"/>
    <p:sldId id="603" r:id="rId10"/>
    <p:sldId id="604" r:id="rId11"/>
    <p:sldId id="605" r:id="rId12"/>
    <p:sldId id="607" r:id="rId13"/>
    <p:sldId id="610" r:id="rId14"/>
    <p:sldId id="671" r:id="rId15"/>
    <p:sldId id="676" r:id="rId16"/>
    <p:sldId id="680" r:id="rId17"/>
    <p:sldId id="677" r:id="rId18"/>
    <p:sldId id="678" r:id="rId19"/>
    <p:sldId id="679" r:id="rId20"/>
    <p:sldId id="681" r:id="rId21"/>
    <p:sldId id="611" r:id="rId22"/>
    <p:sldId id="612" r:id="rId23"/>
    <p:sldId id="444" r:id="rId24"/>
    <p:sldId id="613" r:id="rId25"/>
    <p:sldId id="256" r:id="rId26"/>
    <p:sldId id="388" r:id="rId27"/>
    <p:sldId id="383" r:id="rId28"/>
    <p:sldId id="614" r:id="rId29"/>
    <p:sldId id="615" r:id="rId30"/>
    <p:sldId id="616" r:id="rId31"/>
    <p:sldId id="404" r:id="rId32"/>
    <p:sldId id="403" r:id="rId33"/>
    <p:sldId id="393" r:id="rId34"/>
    <p:sldId id="366" r:id="rId35"/>
    <p:sldId id="367" r:id="rId36"/>
    <p:sldId id="394" r:id="rId37"/>
    <p:sldId id="399" r:id="rId38"/>
    <p:sldId id="402" r:id="rId39"/>
    <p:sldId id="422" r:id="rId40"/>
    <p:sldId id="682" r:id="rId41"/>
    <p:sldId id="684" r:id="rId42"/>
    <p:sldId id="683" r:id="rId43"/>
    <p:sldId id="395" r:id="rId44"/>
    <p:sldId id="386" r:id="rId45"/>
    <p:sldId id="400" r:id="rId46"/>
    <p:sldId id="387" r:id="rId47"/>
    <p:sldId id="424" r:id="rId48"/>
    <p:sldId id="288" r:id="rId49"/>
    <p:sldId id="289" r:id="rId50"/>
    <p:sldId id="389" r:id="rId51"/>
    <p:sldId id="670" r:id="rId52"/>
    <p:sldId id="626" r:id="rId53"/>
    <p:sldId id="631" r:id="rId54"/>
    <p:sldId id="390" r:id="rId55"/>
    <p:sldId id="632" r:id="rId56"/>
    <p:sldId id="651" r:id="rId57"/>
    <p:sldId id="633" r:id="rId58"/>
    <p:sldId id="647" r:id="rId59"/>
    <p:sldId id="653" r:id="rId60"/>
    <p:sldId id="688" r:id="rId61"/>
    <p:sldId id="648" r:id="rId62"/>
    <p:sldId id="654" r:id="rId63"/>
    <p:sldId id="649" r:id="rId64"/>
    <p:sldId id="634" r:id="rId65"/>
    <p:sldId id="692" r:id="rId66"/>
    <p:sldId id="597" r:id="rId67"/>
    <p:sldId id="412" r:id="rId68"/>
    <p:sldId id="406" r:id="rId69"/>
    <p:sldId id="407" r:id="rId70"/>
    <p:sldId id="408" r:id="rId71"/>
    <p:sldId id="266" r:id="rId72"/>
    <p:sldId id="646" r:id="rId73"/>
    <p:sldId id="645" r:id="rId74"/>
    <p:sldId id="635" r:id="rId75"/>
    <p:sldId id="636" r:id="rId76"/>
    <p:sldId id="427" r:id="rId77"/>
    <p:sldId id="639" r:id="rId78"/>
    <p:sldId id="661" r:id="rId79"/>
    <p:sldId id="655" r:id="rId80"/>
    <p:sldId id="656" r:id="rId81"/>
    <p:sldId id="667" r:id="rId82"/>
    <p:sldId id="665" r:id="rId83"/>
    <p:sldId id="666" r:id="rId84"/>
    <p:sldId id="660" r:id="rId85"/>
    <p:sldId id="672" r:id="rId86"/>
    <p:sldId id="664" r:id="rId87"/>
    <p:sldId id="657" r:id="rId88"/>
    <p:sldId id="663" r:id="rId89"/>
    <p:sldId id="652" r:id="rId90"/>
    <p:sldId id="658" r:id="rId91"/>
    <p:sldId id="659" r:id="rId92"/>
    <p:sldId id="642" r:id="rId93"/>
    <p:sldId id="643" r:id="rId94"/>
    <p:sldId id="644" r:id="rId95"/>
    <p:sldId id="673" r:id="rId96"/>
    <p:sldId id="674" r:id="rId97"/>
    <p:sldId id="685" r:id="rId98"/>
    <p:sldId id="686" r:id="rId99"/>
    <p:sldId id="694" r:id="rId100"/>
    <p:sldId id="687" r:id="rId101"/>
    <p:sldId id="689" r:id="rId102"/>
    <p:sldId id="693" r:id="rId103"/>
    <p:sldId id="428" r:id="rId104"/>
    <p:sldId id="305" r:id="rId105"/>
    <p:sldId id="429" r:id="rId106"/>
    <p:sldId id="430" r:id="rId107"/>
    <p:sldId id="320" r:id="rId108"/>
    <p:sldId id="431" r:id="rId109"/>
    <p:sldId id="432" r:id="rId110"/>
    <p:sldId id="433" r:id="rId111"/>
    <p:sldId id="434" r:id="rId112"/>
    <p:sldId id="435" r:id="rId113"/>
    <p:sldId id="436" r:id="rId114"/>
    <p:sldId id="437" r:id="rId115"/>
    <p:sldId id="438" r:id="rId116"/>
    <p:sldId id="439" r:id="rId117"/>
    <p:sldId id="440" r:id="rId118"/>
    <p:sldId id="441" r:id="rId119"/>
    <p:sldId id="442" r:id="rId120"/>
    <p:sldId id="300" r:id="rId121"/>
    <p:sldId id="453" r:id="rId122"/>
    <p:sldId id="454" r:id="rId123"/>
    <p:sldId id="455" r:id="rId124"/>
    <p:sldId id="456" r:id="rId125"/>
    <p:sldId id="457" r:id="rId126"/>
    <p:sldId id="458" r:id="rId127"/>
    <p:sldId id="459" r:id="rId128"/>
    <p:sldId id="460" r:id="rId129"/>
    <p:sldId id="462" r:id="rId130"/>
    <p:sldId id="524" r:id="rId131"/>
    <p:sldId id="463" r:id="rId132"/>
    <p:sldId id="464" r:id="rId133"/>
    <p:sldId id="465" r:id="rId134"/>
    <p:sldId id="466" r:id="rId135"/>
    <p:sldId id="467" r:id="rId136"/>
    <p:sldId id="468" r:id="rId137"/>
    <p:sldId id="469" r:id="rId138"/>
    <p:sldId id="470" r:id="rId139"/>
    <p:sldId id="471" r:id="rId140"/>
    <p:sldId id="476" r:id="rId141"/>
    <p:sldId id="525" r:id="rId142"/>
    <p:sldId id="475" r:id="rId143"/>
    <p:sldId id="287" r:id="rId144"/>
    <p:sldId id="473" r:id="rId145"/>
    <p:sldId id="472" r:id="rId146"/>
    <p:sldId id="420" r:id="rId147"/>
    <p:sldId id="415" r:id="rId148"/>
    <p:sldId id="474" r:id="rId149"/>
    <p:sldId id="675" r:id="rId150"/>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presProps" Target="presProps.xml"/><Relationship Id="rId159" Type="http://schemas.microsoft.com/office/2015/10/relationships/revisionInfo" Target="revisionInfo.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viewProps" Target="view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slide" Target="slides/slide143.xml"/><Relationship Id="rId15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notesMaster" Target="notesMasters/notesMaster1.xml"/><Relationship Id="rId15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01/11/2019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01/11/2019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33</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34</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126</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135</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138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11/1/2019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01/11/2019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01/11/2019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01/11/2019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NULL"/><Relationship Id="rId7" Type="http://schemas.openxmlformats.org/officeDocument/2006/relationships/image" Target="../media/image89.png"/><Relationship Id="rId2" Type="http://schemas.openxmlformats.org/officeDocument/2006/relationships/image" Target="../media/image85.tiff"/><Relationship Id="rId1" Type="http://schemas.openxmlformats.org/officeDocument/2006/relationships/slideLayout" Target="../slideLayouts/slideLayout18.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tiff"/><Relationship Id="rId9" Type="http://schemas.openxmlformats.org/officeDocument/2006/relationships/image" Target="../media/image91.png"/></Relationships>
</file>

<file path=ppt/slides/_rels/slide10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10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2.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s>
</file>

<file path=ppt/slides/_rels/slide106.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2.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 Id="rId14" Type="http://schemas.openxmlformats.org/officeDocument/2006/relationships/image" Target="../media/image104.png"/></Relationships>
</file>

<file path=ppt/slides/_rels/slide10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jp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10.jpg"/><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2.pn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s>
</file>

<file path=ppt/slides/_rels/slide11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5.png"/><Relationship Id="rId12"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4.png"/><Relationship Id="rId9" Type="http://schemas.openxmlformats.org/officeDocument/2006/relationships/image" Target="../media/image100.png"/></Relationships>
</file>

<file path=ppt/slides/_rels/slide11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9.xml"/><Relationship Id="rId5" Type="http://schemas.openxmlformats.org/officeDocument/2006/relationships/image" Target="../media/image136.jpg"/><Relationship Id="rId4" Type="http://schemas.openxmlformats.org/officeDocument/2006/relationships/image" Target="../media/image135.jpg"/></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7.png"/><Relationship Id="rId5" Type="http://schemas.openxmlformats.org/officeDocument/2006/relationships/customXml" Target="../ink/ink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spTree>
    <p:extLst>
      <p:ext uri="{BB962C8B-B14F-4D97-AF65-F5344CB8AC3E}">
        <p14:creationId xmlns:p14="http://schemas.microsoft.com/office/powerpoint/2010/main" val="700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ʺThat’s Awesome.ʺ</a:t>
            </a:r>
          </a:p>
        </p:txBody>
      </p:sp>
      <p:sp>
        <p:nvSpPr>
          <p:cNvPr id="3" name="Content Placeholder 2"/>
          <p:cNvSpPr>
            <a:spLocks noGrp="1"/>
          </p:cNvSpPr>
          <p:nvPr>
            <p:ph idx="1"/>
          </p:nvPr>
        </p:nvSpPr>
        <p:spPr>
          <a:xfrm>
            <a:off x="838200" y="1825625"/>
            <a:ext cx="4150895" cy="4351338"/>
          </a:xfrm>
        </p:spPr>
        <p:txBody>
          <a:bodyPr/>
          <a:lstStyle/>
          <a:p>
            <a:r>
              <a:rPr lang="en-US" dirty="0"/>
              <a:t>Free conversations are different</a:t>
            </a:r>
          </a:p>
          <a:p>
            <a:r>
              <a:rPr lang="en-US" dirty="0"/>
              <a:t>Business conversations are different</a:t>
            </a:r>
          </a:p>
          <a:p>
            <a:r>
              <a:rPr lang="en-US" dirty="0"/>
              <a:t>“American” conversations are different</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273" y="2125108"/>
            <a:ext cx="6576427" cy="44982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8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126</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135</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138</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We see that we mostly make errors for short documents</a:t>
            </a:r>
            <a:endParaRPr lang="en-IL" dirty="0"/>
          </a:p>
        </p:txBody>
      </p:sp>
      <p:pic>
        <p:nvPicPr>
          <p:cNvPr id="4" name="Picture 3">
            <a:extLst>
              <a:ext uri="{FF2B5EF4-FFF2-40B4-BE49-F238E27FC236}">
                <a16:creationId xmlns:a16="http://schemas.microsoft.com/office/drawing/2014/main" id="{1B26C2B3-7EEB-4391-B3F4-DD0F13944AF1}"/>
              </a:ext>
            </a:extLst>
          </p:cNvPr>
          <p:cNvPicPr>
            <a:picLocks noChangeAspect="1"/>
          </p:cNvPicPr>
          <p:nvPr/>
        </p:nvPicPr>
        <p:blipFill>
          <a:blip r:embed="rId2"/>
          <a:stretch>
            <a:fillRect/>
          </a:stretch>
        </p:blipFill>
        <p:spPr>
          <a:xfrm>
            <a:off x="6368764" y="1373410"/>
            <a:ext cx="5543318" cy="3695547"/>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endParaRPr sz="1467" dirty="0"/>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fontScale="92500" lnSpcReduction="20000"/>
          </a:bodyPr>
          <a:lstStyle/>
          <a:p>
            <a:r>
              <a:rPr lang="en-US" dirty="0"/>
              <a:t>Use Smoothing</a:t>
            </a:r>
          </a:p>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r>
              <a:rPr lang="en-US" sz="2400" dirty="0"/>
              <a:t>The Distributional Hypothesis (D.H.) (Harris, 1954): </a:t>
            </a:r>
          </a:p>
          <a:p>
            <a:pPr marL="457200" lvl="1" indent="0">
              <a:buNone/>
            </a:pPr>
            <a:r>
              <a:rPr lang="en-US" i="1" dirty="0">
                <a:solidFill>
                  <a:schemeClr val="accent1"/>
                </a:solidFill>
              </a:rPr>
              <a:t>“words are characterized by the company that they keep”</a:t>
            </a:r>
          </a:p>
          <a:p>
            <a:pPr lvl="1"/>
            <a:r>
              <a:rPr lang="en-US" sz="2000" i="1" dirty="0"/>
              <a:t>“She </a:t>
            </a:r>
            <a:r>
              <a:rPr lang="en-US" sz="2000" i="1" dirty="0" err="1"/>
              <a:t>swoomped</a:t>
            </a:r>
            <a:r>
              <a:rPr lang="en-US" sz="2000" i="1" dirty="0"/>
              <a:t> him with her frying pan” </a:t>
            </a:r>
            <a:r>
              <a:rPr lang="en-US" sz="1400" dirty="0"/>
              <a:t>(G. Hinton)</a:t>
            </a:r>
          </a:p>
          <a:p>
            <a:pPr lvl="1"/>
            <a:r>
              <a:rPr lang="en-US" sz="2000" dirty="0"/>
              <a:t>Words used in a similar context should have similar vectors</a:t>
            </a:r>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283341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2FFEF-9B59-41B7-8344-C3468A391FE8}"/>
              </a:ext>
            </a:extLst>
          </p:cNvPr>
          <p:cNvSpPr>
            <a:spLocks noGrp="1"/>
          </p:cNvSpPr>
          <p:nvPr>
            <p:ph type="title"/>
          </p:nvPr>
        </p:nvSpPr>
        <p:spPr/>
        <p:txBody>
          <a:bodyPr/>
          <a:lstStyle/>
          <a:p>
            <a:r>
              <a:rPr lang="en-US" dirty="0"/>
              <a:t>Sample Code - </a:t>
            </a:r>
            <a:r>
              <a:rPr lang="en-US" dirty="0" err="1"/>
              <a:t>Gensim</a:t>
            </a:r>
            <a:endParaRPr lang="x-none" dirty="0"/>
          </a:p>
        </p:txBody>
      </p:sp>
      <p:sp>
        <p:nvSpPr>
          <p:cNvPr id="3" name="Content Placeholder 2">
            <a:extLst>
              <a:ext uri="{FF2B5EF4-FFF2-40B4-BE49-F238E27FC236}">
                <a16:creationId xmlns:a16="http://schemas.microsoft.com/office/drawing/2014/main" id="{3C37E1F6-A28D-4035-AD72-EF3BFA875F1E}"/>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p:txBody>
      </p:sp>
      <p:pic>
        <p:nvPicPr>
          <p:cNvPr id="4" name="Picture 3">
            <a:extLst>
              <a:ext uri="{FF2B5EF4-FFF2-40B4-BE49-F238E27FC236}">
                <a16:creationId xmlns:a16="http://schemas.microsoft.com/office/drawing/2014/main" id="{D1A9806A-2674-48BF-91BC-8B089D95C887}"/>
              </a:ext>
            </a:extLst>
          </p:cNvPr>
          <p:cNvPicPr>
            <a:picLocks noChangeAspect="1"/>
          </p:cNvPicPr>
          <p:nvPr/>
        </p:nvPicPr>
        <p:blipFill>
          <a:blip r:embed="rId2"/>
          <a:stretch>
            <a:fillRect/>
          </a:stretch>
        </p:blipFill>
        <p:spPr>
          <a:xfrm>
            <a:off x="4820478" y="2695523"/>
            <a:ext cx="7091604" cy="4000138"/>
          </a:xfrm>
          <a:prstGeom prst="rect">
            <a:avLst/>
          </a:prstGeom>
        </p:spPr>
      </p:pic>
    </p:spTree>
    <p:extLst>
      <p:ext uri="{BB962C8B-B14F-4D97-AF65-F5344CB8AC3E}">
        <p14:creationId xmlns:p14="http://schemas.microsoft.com/office/powerpoint/2010/main" val="38128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Agenda</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t>Bag-of-Words &amp; </a:t>
            </a:r>
            <a:r>
              <a:rPr lang="en-US" dirty="0" err="1"/>
              <a:t>Tf-Idf</a:t>
            </a:r>
            <a:endParaRPr lang="en-US" dirty="0"/>
          </a:p>
          <a:p>
            <a:pPr marL="514350" indent="-514350">
              <a:buFont typeface="+mj-lt"/>
              <a:buAutoNum type="arabicPeriod"/>
            </a:pPr>
            <a:r>
              <a:rPr lang="en-US" dirty="0"/>
              <a:t>Word embeddings – Word2vec</a:t>
            </a:r>
          </a:p>
          <a:p>
            <a:pPr marL="514350" indent="-514350">
              <a:buFont typeface="+mj-lt"/>
              <a:buAutoNum type="arabicPeriod"/>
            </a:pPr>
            <a:r>
              <a:rPr lang="en-US" dirty="0"/>
              <a:t>Contextual word embeddings with </a:t>
            </a:r>
            <a:r>
              <a:rPr lang="en-US" dirty="0" err="1"/>
              <a:t>ELMo</a:t>
            </a:r>
            <a:endParaRPr lang="en-US" dirty="0"/>
          </a:p>
          <a:p>
            <a:pPr marL="514350" indent="-514350">
              <a:buFont typeface="+mj-lt"/>
              <a:buAutoNum type="arabicPeriod"/>
            </a:pPr>
            <a:r>
              <a:rPr lang="en-US" dirty="0"/>
              <a:t>BERT</a:t>
            </a:r>
            <a:endParaRPr lang="en-IL" dirty="0"/>
          </a:p>
        </p:txBody>
      </p:sp>
    </p:spTree>
    <p:extLst>
      <p:ext uri="{BB962C8B-B14F-4D97-AF65-F5344CB8AC3E}">
        <p14:creationId xmlns:p14="http://schemas.microsoft.com/office/powerpoint/2010/main" val="1293157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97422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solidFill>
                  <a:schemeClr val="bg2">
                    <a:lumMod val="90000"/>
                  </a:schemeClr>
                </a:solidFill>
              </a:rPr>
              <a:t>Bag-of-Words &amp; </a:t>
            </a:r>
            <a:r>
              <a:rPr lang="en-US" dirty="0" err="1">
                <a:solidFill>
                  <a:schemeClr val="bg2">
                    <a:lumMod val="90000"/>
                  </a:schemeClr>
                </a:solidFill>
              </a:rPr>
              <a:t>Tf-Idf</a:t>
            </a:r>
            <a:endParaRPr lang="en-US" dirty="0">
              <a:solidFill>
                <a:schemeClr val="bg2">
                  <a:lumMod val="90000"/>
                </a:schemeClr>
              </a:solidFill>
            </a:endParaRPr>
          </a:p>
          <a:p>
            <a:pPr marL="514350" indent="-514350">
              <a:buFont typeface="+mj-lt"/>
              <a:buAutoNum type="arabicPeriod"/>
            </a:pPr>
            <a:r>
              <a:rPr lang="en-US" dirty="0">
                <a:solidFill>
                  <a:schemeClr val="bg2">
                    <a:lumMod val="90000"/>
                  </a:schemeClr>
                </a:solidFill>
              </a:rPr>
              <a:t>Word embeddings – Word2vec</a:t>
            </a:r>
          </a:p>
          <a:p>
            <a:pPr marL="514350" indent="-514350">
              <a:buFont typeface="+mj-lt"/>
              <a:buAutoNum type="arabicPeriod"/>
            </a:pPr>
            <a:r>
              <a:rPr lang="en-US" dirty="0"/>
              <a:t>Training our own word embeddings</a:t>
            </a:r>
          </a:p>
          <a:p>
            <a:pPr marL="514350" indent="-514350">
              <a:buFont typeface="+mj-lt"/>
              <a:buAutoNum type="arabicPeriod"/>
            </a:pPr>
            <a:r>
              <a:rPr lang="en-US" dirty="0">
                <a:solidFill>
                  <a:schemeClr val="bg2">
                    <a:lumMod val="90000"/>
                  </a:schemeClr>
                </a:solidFill>
              </a:rPr>
              <a:t>Contextual word embeddings with </a:t>
            </a:r>
            <a:r>
              <a:rPr lang="en-US" dirty="0" err="1">
                <a:solidFill>
                  <a:schemeClr val="bg2">
                    <a:lumMod val="90000"/>
                  </a:schemeClr>
                </a:solidFill>
              </a:rPr>
              <a:t>ELMo</a:t>
            </a:r>
            <a:endParaRPr lang="en-US" dirty="0">
              <a:solidFill>
                <a:schemeClr val="bg2">
                  <a:lumMod val="90000"/>
                </a:schemeClr>
              </a:solidFill>
            </a:endParaRPr>
          </a:p>
          <a:p>
            <a:pPr marL="514350" indent="-514350">
              <a:buFont typeface="+mj-lt"/>
              <a:buAutoNum type="arabicPeriod"/>
            </a:pPr>
            <a:r>
              <a:rPr lang="en-US" dirty="0"/>
              <a:t>Fine-tuning a Language Model with </a:t>
            </a:r>
            <a:r>
              <a:rPr lang="en-US" dirty="0" err="1"/>
              <a:t>ULMFiT</a:t>
            </a:r>
            <a:endParaRPr lang="en-US" dirty="0"/>
          </a:p>
          <a:p>
            <a:pPr marL="514350" indent="-514350">
              <a:buFont typeface="+mj-lt"/>
              <a:buAutoNum type="arabicPeriod"/>
            </a:pPr>
            <a:r>
              <a:rPr lang="en-US" dirty="0">
                <a:solidFill>
                  <a:schemeClr val="bg2">
                    <a:lumMod val="90000"/>
                  </a:schemeClr>
                </a:solidFill>
              </a:rPr>
              <a:t>BERT</a:t>
            </a:r>
            <a:endParaRPr lang="en-IL" dirty="0">
              <a:solidFill>
                <a:schemeClr val="bg2">
                  <a:lumMod val="90000"/>
                </a:schemeClr>
              </a:solidFill>
            </a:endParaRPr>
          </a:p>
        </p:txBody>
      </p:sp>
    </p:spTree>
    <p:extLst>
      <p:ext uri="{BB962C8B-B14F-4D97-AF65-F5344CB8AC3E}">
        <p14:creationId xmlns:p14="http://schemas.microsoft.com/office/powerpoint/2010/main" val="2502492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fontScale="77500" lnSpcReduction="20000"/>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 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US" dirty="0"/>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a:p>
            <a:r>
              <a:rPr lang="en-US" dirty="0"/>
              <a:t>Use Character-level embedding using a CNN + Max pooling as input embeddings</a:t>
            </a:r>
            <a:endParaRPr lang="en-IL" dirty="0"/>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p:txBody>
          <a:bodyPr>
            <a:normAutofit/>
          </a:bodyPr>
          <a:lstStyle/>
          <a:p>
            <a:r>
              <a:rPr lang="en-US" dirty="0"/>
              <a:t>Concatenate </a:t>
            </a:r>
            <a:r>
              <a:rPr lang="en-US" dirty="0" err="1"/>
              <a:t>ELMos</a:t>
            </a:r>
            <a:r>
              <a:rPr lang="en-US" dirty="0"/>
              <a:t> with context-independent word embeddings instead of replacing them</a:t>
            </a:r>
          </a:p>
          <a:p>
            <a:r>
              <a:rPr lang="en-US" dirty="0"/>
              <a:t>Optionally, concatenate </a:t>
            </a:r>
            <a:r>
              <a:rPr lang="en-US" dirty="0" err="1"/>
              <a:t>ELMos</a:t>
            </a:r>
            <a:r>
              <a:rPr lang="en-US" dirty="0"/>
              <a:t> with the output as well</a:t>
            </a:r>
          </a:p>
          <a:p>
            <a:pPr marL="0" indent="0">
              <a:buNone/>
            </a:pPr>
            <a:endParaRPr lang="en-IL" dirty="0"/>
          </a:p>
        </p:txBody>
      </p:sp>
    </p:spTree>
    <p:extLst>
      <p:ext uri="{BB962C8B-B14F-4D97-AF65-F5344CB8AC3E}">
        <p14:creationId xmlns:p14="http://schemas.microsoft.com/office/powerpoint/2010/main" val="1230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70</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2714919"/>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08298"/>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5188"/>
            <a:ext cx="12192000" cy="5126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lstStyle/>
          <a:p>
            <a:r>
              <a:rPr lang="en-US" dirty="0"/>
              <a:t>Practical Considerations</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92617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200-600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3770</Words>
  <Application>Microsoft Office PowerPoint</Application>
  <PresentationFormat>Widescreen</PresentationFormat>
  <Paragraphs>682</Paragraphs>
  <Slides>148</Slides>
  <Notes>7</Notes>
  <HiddenSlides>29</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148</vt:i4>
      </vt:variant>
    </vt:vector>
  </HeadingPairs>
  <TitlesOfParts>
    <vt:vector size="166" baseType="lpstr">
      <vt:lpstr>Arial</vt:lpstr>
      <vt:lpstr>Arial Narrow</vt:lpstr>
      <vt:lpstr>Calibri</vt:lpstr>
      <vt:lpstr>Calibri Light</vt:lpstr>
      <vt:lpstr>Cambria Math</vt:lpstr>
      <vt:lpstr>Century Gothic</vt:lpstr>
      <vt:lpstr>Corbel</vt:lpstr>
      <vt:lpstr>Liberation Sans</vt:lpstr>
      <vt:lpstr>Noto Sans Symbols</vt:lpstr>
      <vt:lpstr>Roboto</vt:lpstr>
      <vt:lpstr>Rockwell</vt:lpstr>
      <vt:lpstr>Rokkitt</vt:lpstr>
      <vt:lpstr>Segoe UI</vt:lpstr>
      <vt:lpstr>Segoe UI Light</vt:lpstr>
      <vt:lpstr>StarSymbol</vt:lpstr>
      <vt:lpstr>Times New Roman</vt:lpstr>
      <vt:lpstr>Office Theme</vt:lpstr>
      <vt:lpstr>Wood Type</vt:lpstr>
      <vt:lpstr>Text Classification  – Zero to Hero</vt:lpstr>
      <vt:lpstr>PowerPoint Presentation</vt:lpstr>
      <vt:lpstr>Today</vt:lpstr>
      <vt:lpstr>Agenda</vt:lpstr>
      <vt:lpstr>The Notebooks</vt:lpstr>
      <vt:lpstr>PowerPoint Presentation</vt:lpstr>
      <vt:lpstr>PowerPoint Presentation</vt:lpstr>
      <vt:lpstr>PowerPoint Presentation</vt:lpstr>
      <vt:lpstr>PowerPoint Presentation</vt:lpstr>
      <vt:lpstr>PowerPoint Presentation</vt:lpstr>
      <vt:lpstr>ʺThat’s Awesome.ʺ</vt:lpstr>
      <vt:lpstr>Text Classification – Bag of Words</vt:lpstr>
      <vt:lpstr>PowerPoint Presentation</vt:lpstr>
      <vt:lpstr>Code Sample</vt:lpstr>
      <vt:lpstr>Classification Report</vt:lpstr>
      <vt:lpstr>Confusion Matrix</vt:lpstr>
      <vt:lpstr>Confidence-Accuracy Graph</vt:lpstr>
      <vt:lpstr>Precision-Recall Curve</vt:lpstr>
      <vt:lpstr>Error Analysis</vt:lpstr>
      <vt:lpstr>Bag of Words - Problems</vt:lpstr>
      <vt:lpstr>Possible Solutions</vt:lpstr>
      <vt:lpstr>Bag of Words – One-Hot Encoding</vt:lpstr>
      <vt:lpstr>One Hot Encoding - Alternatives</vt:lpstr>
      <vt:lpstr>Word Embeddings</vt:lpstr>
      <vt:lpstr>Co-occurrences</vt:lpstr>
      <vt:lpstr>Benefits of Word Vectors</vt:lpstr>
      <vt:lpstr>Distributed Word Representations</vt:lpstr>
      <vt:lpstr>Skip-gram model</vt:lpstr>
      <vt:lpstr>Skip–gram</vt:lpstr>
      <vt:lpstr>Word Vector Algebra</vt:lpstr>
      <vt:lpstr>Sample Code - Gensim</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Sentence Embedding Using Flair &amp; Numpy</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Contextualized Word Embeddings with ELMo</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Fine-tuning BERT</vt:lpstr>
      <vt:lpstr>PowerPoint Presentation</vt:lpstr>
      <vt:lpstr>Which embedding should we use?</vt:lpstr>
      <vt:lpstr>Which embedding should we use?</vt:lpstr>
      <vt:lpstr>BERT - Bidirectional Encoder Representations from Transformers</vt:lpstr>
      <vt:lpstr>PowerPoint Presentation</vt:lpstr>
      <vt:lpstr>Masked LM</vt:lpstr>
      <vt:lpstr>Practical Considerations</vt:lpstr>
      <vt:lpstr>PowerPoint Presentation</vt:lpstr>
      <vt:lpstr>PowerPoint Presentation</vt:lpstr>
      <vt:lpstr>Our Dataset</vt:lpstr>
      <vt:lpstr>Can you be #1? - Ideas</vt:lpstr>
      <vt:lpstr>Advanced Ideas</vt:lpstr>
      <vt:lpstr>Please note</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3</cp:revision>
  <dcterms:created xsi:type="dcterms:W3CDTF">2019-10-31T23:16:41Z</dcterms:created>
  <dcterms:modified xsi:type="dcterms:W3CDTF">2019-11-01T00:10:46Z</dcterms:modified>
</cp:coreProperties>
</file>